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4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6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6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7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1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2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4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28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0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8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5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7A24C-2994-456A-A4D3-DBBF79772D87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59AC6-203F-4A66-A6BB-9C2432767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Quick Reminder…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5334000"/>
          </a:xfrm>
        </p:spPr>
        <p:txBody>
          <a:bodyPr/>
          <a:lstStyle/>
          <a:p>
            <a:r>
              <a:rPr lang="en-US" sz="3600" dirty="0" smtClean="0"/>
              <a:t>What is “theme”?</a:t>
            </a:r>
          </a:p>
          <a:p>
            <a:pPr lvl="1"/>
            <a:r>
              <a:rPr lang="en-US" sz="3200" dirty="0" smtClean="0"/>
              <a:t>Overarching moral or message of a work</a:t>
            </a:r>
          </a:p>
          <a:p>
            <a:pPr lvl="1"/>
            <a:r>
              <a:rPr lang="en-US" sz="3200" dirty="0" smtClean="0"/>
              <a:t>What lesson are we (humans) supposed to learn?</a:t>
            </a:r>
            <a:endParaRPr lang="en-US" sz="3200" dirty="0"/>
          </a:p>
          <a:p>
            <a:r>
              <a:rPr lang="en-US" sz="3600" dirty="0" smtClean="0"/>
              <a:t>What are the themes in the following stories?</a:t>
            </a:r>
          </a:p>
          <a:p>
            <a:pPr lvl="1"/>
            <a:r>
              <a:rPr lang="en-US" sz="3200" i="1" dirty="0" smtClean="0"/>
              <a:t>The Princess and the Frog</a:t>
            </a:r>
          </a:p>
          <a:p>
            <a:pPr lvl="1"/>
            <a:r>
              <a:rPr lang="en-US" sz="3200" i="1" dirty="0" smtClean="0"/>
              <a:t>The Hunger Games</a:t>
            </a:r>
          </a:p>
          <a:p>
            <a:pPr lvl="1"/>
            <a:r>
              <a:rPr lang="en-US" sz="3200" i="1" dirty="0" smtClean="0"/>
              <a:t>21 Jump Street</a:t>
            </a:r>
            <a:endParaRPr lang="en-US" sz="32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51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Quote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86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Scout: "Well how do you know we </a:t>
            </a:r>
            <a:r>
              <a:rPr lang="en-US" dirty="0" err="1" smtClean="0"/>
              <a:t>ain't</a:t>
            </a:r>
            <a:r>
              <a:rPr lang="en-US" dirty="0" smtClean="0"/>
              <a:t> Negroes?"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Jem</a:t>
            </a:r>
            <a:r>
              <a:rPr lang="en-US" dirty="0" smtClean="0"/>
              <a:t>: "Uncle Jack Finch says we really don't know. He says as far as he can trace back the Finches we </a:t>
            </a:r>
            <a:r>
              <a:rPr lang="en-US" dirty="0" err="1" smtClean="0"/>
              <a:t>ain't</a:t>
            </a:r>
            <a:r>
              <a:rPr lang="en-US" dirty="0" smtClean="0"/>
              <a:t>, but for all he knows we </a:t>
            </a:r>
            <a:r>
              <a:rPr lang="en-US" dirty="0" err="1" smtClean="0"/>
              <a:t>mighta</a:t>
            </a:r>
            <a:r>
              <a:rPr lang="en-US" dirty="0" smtClean="0"/>
              <a:t> come straight out of Ethiopia </a:t>
            </a:r>
            <a:r>
              <a:rPr lang="en-US" dirty="0" err="1" smtClean="0"/>
              <a:t>durin</a:t>
            </a:r>
            <a:r>
              <a:rPr lang="en-US" dirty="0" smtClean="0"/>
              <a:t>' the Old Testament."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Scout: "Well if we came out </a:t>
            </a:r>
            <a:r>
              <a:rPr lang="en-US" dirty="0" err="1" smtClean="0"/>
              <a:t>durin</a:t>
            </a:r>
            <a:r>
              <a:rPr lang="en-US" dirty="0" smtClean="0"/>
              <a:t>' the Old Testament it's too long ago to matter."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Jem</a:t>
            </a:r>
            <a:r>
              <a:rPr lang="en-US" dirty="0" smtClean="0"/>
              <a:t>: "That's what I thought," said </a:t>
            </a:r>
            <a:r>
              <a:rPr lang="en-US" dirty="0" err="1" smtClean="0"/>
              <a:t>Jem</a:t>
            </a:r>
            <a:r>
              <a:rPr lang="en-US" dirty="0" smtClean="0"/>
              <a:t>, "but </a:t>
            </a:r>
            <a:r>
              <a:rPr lang="en-US" dirty="0" smtClean="0">
                <a:solidFill>
                  <a:srgbClr val="FF0000"/>
                </a:solidFill>
              </a:rPr>
              <a:t>around here once you have a drop of Negro blood, that makes you all black</a:t>
            </a:r>
            <a:r>
              <a:rPr lang="en-US" dirty="0" smtClean="0"/>
              <a:t>.“</a:t>
            </a:r>
          </a:p>
          <a:p>
            <a:pPr marL="0" indent="0">
              <a:buNone/>
            </a:pPr>
            <a:r>
              <a:rPr lang="en-US" dirty="0" smtClean="0"/>
              <a:t>(Page 162)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9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“Things </a:t>
            </a:r>
            <a:r>
              <a:rPr lang="en-US" sz="4000" dirty="0"/>
              <a:t>haven't caught up with that one's instinct yet. </a:t>
            </a:r>
            <a:r>
              <a:rPr lang="en-US" sz="4000" dirty="0">
                <a:solidFill>
                  <a:srgbClr val="FF0000"/>
                </a:solidFill>
              </a:rPr>
              <a:t>Let him get a little older and he won't get sick and cry.</a:t>
            </a:r>
            <a:r>
              <a:rPr lang="en-US" sz="4000" dirty="0"/>
              <a:t> Maybe </a:t>
            </a:r>
            <a:r>
              <a:rPr lang="en-US" sz="4000" dirty="0" err="1"/>
              <a:t>things'll</a:t>
            </a:r>
            <a:r>
              <a:rPr lang="en-US" sz="4000" dirty="0"/>
              <a:t> strike him as being – not quite right, say, but he won't cry, not when he gets a few years on him</a:t>
            </a:r>
            <a:r>
              <a:rPr lang="en-US" sz="4000" dirty="0" smtClean="0"/>
              <a:t>.”</a:t>
            </a:r>
          </a:p>
          <a:p>
            <a:pPr marL="0" indent="0" algn="ctr">
              <a:buNone/>
            </a:pPr>
            <a:r>
              <a:rPr lang="en-US" sz="4000" dirty="0" smtClean="0"/>
              <a:t>(Page 201</a:t>
            </a:r>
            <a:r>
              <a:rPr lang="en-US" sz="4000" dirty="0" smtClean="0"/>
              <a:t>) – </a:t>
            </a:r>
            <a:r>
              <a:rPr lang="en-US" sz="4000" dirty="0" err="1" smtClean="0"/>
              <a:t>Dolphus</a:t>
            </a:r>
            <a:r>
              <a:rPr lang="en-US" sz="4000" dirty="0" smtClean="0"/>
              <a:t> Raymond</a:t>
            </a: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483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 smtClean="0"/>
              <a:t>“She </a:t>
            </a:r>
            <a:r>
              <a:rPr lang="en-US" sz="3600" dirty="0" smtClean="0"/>
              <a:t>was white, and she tempted a Negro. She did something that in our society is unspeakable: she kissed a black man. Not an old Uncle, but a strong young Negro man. </a:t>
            </a:r>
            <a:r>
              <a:rPr lang="en-US" sz="3600" dirty="0" smtClean="0">
                <a:solidFill>
                  <a:srgbClr val="FF0000"/>
                </a:solidFill>
              </a:rPr>
              <a:t>No code mattered to her before she broke it, but it came crashing down on her afterwards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  <a:r>
              <a:rPr lang="en-US" sz="3600" dirty="0" smtClean="0"/>
              <a:t>”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(Page 204</a:t>
            </a:r>
            <a:r>
              <a:rPr lang="en-US" sz="3600" dirty="0" smtClean="0"/>
              <a:t>) – Atticus to Jury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4351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Dill's eyes flickered at </a:t>
            </a:r>
            <a:r>
              <a:rPr lang="en-US" sz="4000" dirty="0" err="1"/>
              <a:t>Jem</a:t>
            </a:r>
            <a:r>
              <a:rPr lang="en-US" sz="4000" dirty="0"/>
              <a:t>, and </a:t>
            </a:r>
            <a:r>
              <a:rPr lang="en-US" sz="4000" dirty="0" err="1"/>
              <a:t>Jem</a:t>
            </a:r>
            <a:r>
              <a:rPr lang="en-US" sz="4000" dirty="0"/>
              <a:t> looked at the floor. </a:t>
            </a:r>
            <a:r>
              <a:rPr lang="en-US" sz="4000" dirty="0">
                <a:solidFill>
                  <a:srgbClr val="FF0000"/>
                </a:solidFill>
              </a:rPr>
              <a:t>Then he rose and broke the remaining code of our childhood.</a:t>
            </a:r>
            <a:r>
              <a:rPr lang="en-US" sz="4000" dirty="0"/>
              <a:t> He went out of the room and down the hall</a:t>
            </a:r>
            <a:r>
              <a:rPr lang="en-US" sz="4000" dirty="0" smtClean="0"/>
              <a:t>.</a:t>
            </a:r>
          </a:p>
          <a:p>
            <a:pPr marL="0" indent="0" algn="ctr">
              <a:buNone/>
            </a:pPr>
            <a:r>
              <a:rPr lang="en-US" sz="4000" dirty="0" smtClean="0"/>
              <a:t>(Page 141</a:t>
            </a:r>
            <a:r>
              <a:rPr lang="en-US" sz="4000" dirty="0" smtClean="0"/>
              <a:t>)</a:t>
            </a:r>
          </a:p>
          <a:p>
            <a:pPr marL="0" indent="0" algn="ctr">
              <a:buNone/>
            </a:pPr>
            <a:r>
              <a:rPr lang="en-US" sz="4000" dirty="0" smtClean="0"/>
              <a:t>Scout’s Perspective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3648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dirty="0" smtClean="0"/>
              <a:t>"Scout," said Atticus, "nigger-lover is just one of those terms that don't mean anything – like snot-nose. It's hard to explain – </a:t>
            </a:r>
            <a:r>
              <a:rPr lang="en-US" sz="3600" dirty="0" smtClean="0">
                <a:solidFill>
                  <a:srgbClr val="FF0000"/>
                </a:solidFill>
              </a:rPr>
              <a:t>ignorant, trashy people use it when they think somebody's favoring Negroes over and above themselves.</a:t>
            </a:r>
            <a:r>
              <a:rPr lang="en-US" sz="3600" dirty="0" smtClean="0"/>
              <a:t> It's slipped into usage with some people like ourselves, when they want a common, ugly term to label somebody.“ </a:t>
            </a:r>
          </a:p>
          <a:p>
            <a:pPr marL="0" indent="0" algn="ctr">
              <a:buNone/>
            </a:pPr>
            <a:r>
              <a:rPr lang="en-US" sz="3600" dirty="0" smtClean="0"/>
              <a:t>(Page 108</a:t>
            </a:r>
            <a:r>
              <a:rPr lang="en-US" sz="3600" dirty="0" smtClean="0"/>
              <a:t>) – Atticus to Scout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8624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1"/>
            <a:ext cx="8229600" cy="1143000"/>
          </a:xfrm>
        </p:spPr>
        <p:txBody>
          <a:bodyPr/>
          <a:lstStyle/>
          <a:p>
            <a:r>
              <a:rPr lang="en-US" dirty="0" smtClean="0"/>
              <a:t>Quote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“Scout… it's </a:t>
            </a:r>
            <a:r>
              <a:rPr lang="en-US" dirty="0"/>
              <a:t>not fair for you and </a:t>
            </a:r>
            <a:r>
              <a:rPr lang="en-US" dirty="0" err="1"/>
              <a:t>Jem</a:t>
            </a:r>
            <a:r>
              <a:rPr lang="en-US" dirty="0"/>
              <a:t>, I know that, but </a:t>
            </a:r>
            <a:r>
              <a:rPr lang="en-US" dirty="0">
                <a:solidFill>
                  <a:srgbClr val="FF0000"/>
                </a:solidFill>
              </a:rPr>
              <a:t>sometimes we have to make the best of things, and the way we conduct ourselves when the chips are down</a:t>
            </a:r>
            <a:r>
              <a:rPr lang="en-US" dirty="0"/>
              <a:t> – well, all I can say is, when you and </a:t>
            </a:r>
            <a:r>
              <a:rPr lang="en-US" dirty="0" err="1"/>
              <a:t>Jem</a:t>
            </a:r>
            <a:r>
              <a:rPr lang="en-US" dirty="0"/>
              <a:t> are grown, maybe you'll look back on this with some compassion and some feeling that I didn't let you down."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(Page 104)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Atticus to Scout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56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</a:t>
            </a:r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105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 smtClean="0"/>
              <a:t>"You know the truth, and the truth is this: some Negroes lie, some Negroes are immoral, some Negro men are not to be trusted around women – black or white. </a:t>
            </a:r>
            <a:r>
              <a:rPr lang="en-US" sz="3600" dirty="0" smtClean="0">
                <a:solidFill>
                  <a:srgbClr val="FF0000"/>
                </a:solidFill>
              </a:rPr>
              <a:t>But this is a truth that applies to the human race and to no particular race of men.</a:t>
            </a:r>
            <a:r>
              <a:rPr lang="en-US" sz="3600" dirty="0" smtClean="0"/>
              <a:t> There is not a person in this courtroom who has never told a lie, who has never done an immoral thing…”</a:t>
            </a:r>
          </a:p>
          <a:p>
            <a:pPr marL="0" indent="0" algn="ctr">
              <a:buNone/>
            </a:pPr>
            <a:r>
              <a:rPr lang="en-US" sz="3600" dirty="0" smtClean="0"/>
              <a:t>(Page 204</a:t>
            </a:r>
            <a:r>
              <a:rPr lang="en-US" sz="3600" dirty="0" smtClean="0"/>
              <a:t>) – Atticus to Jury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09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How Do We Track Theme?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Dialogue and Conversation</a:t>
            </a:r>
          </a:p>
          <a:p>
            <a:pPr lvl="1"/>
            <a:r>
              <a:rPr lang="en-US" dirty="0" smtClean="0"/>
              <a:t>What do they characters say?</a:t>
            </a:r>
          </a:p>
          <a:p>
            <a:r>
              <a:rPr lang="en-US" dirty="0" smtClean="0"/>
              <a:t>Actions and Plot</a:t>
            </a:r>
          </a:p>
          <a:p>
            <a:pPr lvl="1"/>
            <a:r>
              <a:rPr lang="en-US" dirty="0" smtClean="0"/>
              <a:t>What do the characters do?</a:t>
            </a:r>
          </a:p>
          <a:p>
            <a:r>
              <a:rPr lang="en-US" dirty="0" smtClean="0"/>
              <a:t>Symbols</a:t>
            </a:r>
          </a:p>
          <a:p>
            <a:pPr lvl="1"/>
            <a:r>
              <a:rPr lang="en-US" dirty="0" smtClean="0"/>
              <a:t>What are ideas/objects that the author keeps returning to?</a:t>
            </a:r>
          </a:p>
          <a:p>
            <a:pPr lvl="1"/>
            <a:r>
              <a:rPr lang="en-US" dirty="0" smtClean="0"/>
              <a:t>Boo </a:t>
            </a:r>
            <a:r>
              <a:rPr lang="en-US" dirty="0" err="1" smtClean="0"/>
              <a:t>Radley</a:t>
            </a:r>
            <a:r>
              <a:rPr lang="en-US" dirty="0" smtClean="0"/>
              <a:t>, mockingbird, etc…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38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Themes Puzzle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Match each of the quotes on the next page with the themes on your sheet</a:t>
            </a:r>
          </a:p>
          <a:p>
            <a:r>
              <a:rPr lang="en-US" dirty="0" smtClean="0"/>
              <a:t>Write down the words in red</a:t>
            </a:r>
            <a:endParaRPr lang="en-US" dirty="0"/>
          </a:p>
          <a:p>
            <a:r>
              <a:rPr lang="en-US" dirty="0" smtClean="0"/>
              <a:t>Remember the themes we are following…</a:t>
            </a:r>
          </a:p>
          <a:p>
            <a:pPr lvl="1"/>
            <a:r>
              <a:rPr lang="en-US" dirty="0" smtClean="0"/>
              <a:t>The End of Childhood/Loss of Innocence</a:t>
            </a:r>
          </a:p>
          <a:p>
            <a:pPr lvl="1"/>
            <a:r>
              <a:rPr lang="en-US" dirty="0" smtClean="0"/>
              <a:t>Social/Economic Inequality and Racism</a:t>
            </a:r>
          </a:p>
          <a:p>
            <a:pPr lvl="1"/>
            <a:r>
              <a:rPr lang="en-US" dirty="0" smtClean="0"/>
              <a:t>Doing the Right Thing/Courage </a:t>
            </a:r>
            <a:endParaRPr lang="en-US" dirty="0"/>
          </a:p>
          <a:p>
            <a:r>
              <a:rPr lang="en-US" dirty="0" smtClean="0"/>
              <a:t>We will discuss the following question:</a:t>
            </a:r>
          </a:p>
          <a:p>
            <a:pPr lvl="1"/>
            <a:r>
              <a:rPr lang="en-US" dirty="0" smtClean="0"/>
              <a:t>How have the themes run throughout the book so far?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63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"First of all," he said, "if you can learn a simple trick, Scout, you'll get along a lot better with all kinds of folks. </a:t>
            </a:r>
            <a:r>
              <a:rPr lang="en-US" sz="3600" dirty="0">
                <a:solidFill>
                  <a:srgbClr val="FF0000"/>
                </a:solidFill>
              </a:rPr>
              <a:t>You never really understand a person until you consider things from his point of </a:t>
            </a:r>
            <a:r>
              <a:rPr lang="en-US" sz="3600" dirty="0" smtClean="0">
                <a:solidFill>
                  <a:srgbClr val="FF0000"/>
                </a:solidFill>
              </a:rPr>
              <a:t>view</a:t>
            </a:r>
            <a:r>
              <a:rPr lang="en-US" sz="3600" dirty="0" smtClean="0"/>
              <a:t>… </a:t>
            </a:r>
            <a:r>
              <a:rPr lang="en-US" sz="3600" dirty="0"/>
              <a:t>until you climb into his skin and walk around in it</a:t>
            </a:r>
            <a:r>
              <a:rPr lang="en-US" sz="3600" dirty="0" smtClean="0"/>
              <a:t>.“</a:t>
            </a:r>
          </a:p>
          <a:p>
            <a:pPr marL="0" indent="0" algn="ctr">
              <a:buNone/>
            </a:pPr>
            <a:r>
              <a:rPr lang="en-US" sz="3600" dirty="0" smtClean="0"/>
              <a:t>(Page 30) – Atticus to Scout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7613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That Calpurnia led a modest double life never dawned on me.</a:t>
            </a:r>
            <a:r>
              <a:rPr lang="en-US" sz="4000" dirty="0" smtClean="0"/>
              <a:t> The idea that she had a separate existence outside our household was a novel one, to say nothing of her having command of two languages.</a:t>
            </a:r>
          </a:p>
          <a:p>
            <a:pPr marL="0" indent="0" algn="ctr">
              <a:buNone/>
            </a:pPr>
            <a:r>
              <a:rPr lang="en-US" sz="4000" dirty="0" smtClean="0"/>
              <a:t>(Page 125</a:t>
            </a:r>
            <a:r>
              <a:rPr lang="en-US" sz="4000" dirty="0" smtClean="0"/>
              <a:t>)</a:t>
            </a:r>
            <a:r>
              <a:rPr lang="en-US" sz="4000" dirty="0"/>
              <a:t> </a:t>
            </a:r>
            <a:r>
              <a:rPr lang="en-US" sz="4000" dirty="0" smtClean="0"/>
              <a:t>– Scout’s Perspective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546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"They're certainly entitled to think that, and they're entitled to full respect for their opinions," said Atticus, "but before I can live with other folks I've got to live with myself. </a:t>
            </a:r>
            <a:r>
              <a:rPr lang="en-US" sz="4000" dirty="0" smtClean="0">
                <a:solidFill>
                  <a:srgbClr val="FF0000"/>
                </a:solidFill>
              </a:rPr>
              <a:t>The one thing that doesn't abide by majority rule is a person's conscience.</a:t>
            </a:r>
            <a:r>
              <a:rPr lang="en-US" sz="4000" dirty="0" smtClean="0"/>
              <a:t>“</a:t>
            </a:r>
          </a:p>
          <a:p>
            <a:pPr marL="0" indent="0" algn="ctr">
              <a:buNone/>
            </a:pPr>
            <a:r>
              <a:rPr lang="en-US" sz="4000" dirty="0" smtClean="0"/>
              <a:t>(Page 105</a:t>
            </a:r>
            <a:r>
              <a:rPr lang="en-US" sz="4000" dirty="0" smtClean="0"/>
              <a:t>) – Atticus to Scout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929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800" dirty="0" smtClean="0"/>
              <a:t>Lula stopped, but she said, "You </a:t>
            </a:r>
            <a:r>
              <a:rPr lang="en-US" sz="4800" dirty="0" err="1" smtClean="0"/>
              <a:t>ain't</a:t>
            </a:r>
            <a:r>
              <a:rPr lang="en-US" sz="4800" dirty="0" smtClean="0"/>
              <a:t> got no business </a:t>
            </a:r>
            <a:r>
              <a:rPr lang="en-US" sz="4800" dirty="0" err="1" smtClean="0"/>
              <a:t>bringin</a:t>
            </a:r>
            <a:r>
              <a:rPr lang="en-US" sz="4800" dirty="0" smtClean="0"/>
              <a:t>' white </a:t>
            </a:r>
            <a:r>
              <a:rPr lang="en-US" sz="4800" dirty="0" err="1" smtClean="0"/>
              <a:t>chillun</a:t>
            </a:r>
            <a:r>
              <a:rPr lang="en-US" sz="4800" dirty="0" smtClean="0"/>
              <a:t> here – </a:t>
            </a:r>
            <a:r>
              <a:rPr lang="en-US" sz="4800" dirty="0" smtClean="0">
                <a:solidFill>
                  <a:srgbClr val="FF0000"/>
                </a:solidFill>
              </a:rPr>
              <a:t>they got their church, we got </a:t>
            </a:r>
            <a:r>
              <a:rPr lang="en-US" sz="4800" dirty="0" err="1" smtClean="0">
                <a:solidFill>
                  <a:srgbClr val="FF0000"/>
                </a:solidFill>
              </a:rPr>
              <a:t>our'n</a:t>
            </a:r>
            <a:r>
              <a:rPr lang="en-US" sz="4800" dirty="0" smtClean="0"/>
              <a:t>. It is our church, </a:t>
            </a:r>
            <a:r>
              <a:rPr lang="en-US" sz="4800" dirty="0" err="1" smtClean="0"/>
              <a:t>ain't</a:t>
            </a:r>
            <a:r>
              <a:rPr lang="en-US" sz="4800" dirty="0" smtClean="0"/>
              <a:t> it, Miss Cal?“</a:t>
            </a:r>
          </a:p>
          <a:p>
            <a:pPr marL="0" indent="0" algn="ctr">
              <a:buNone/>
            </a:pPr>
            <a:r>
              <a:rPr lang="en-US" sz="4800" dirty="0" smtClean="0"/>
              <a:t>(Page 119) </a:t>
            </a:r>
            <a:r>
              <a:rPr lang="en-US" sz="4800" dirty="0" smtClean="0"/>
              <a:t>– Lulu to Calpurnia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6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Atticus had promised me he would wear me out if he ever heard of me fighting any more; </a:t>
            </a:r>
            <a:r>
              <a:rPr lang="en-US" sz="3600" dirty="0">
                <a:solidFill>
                  <a:srgbClr val="FF0000"/>
                </a:solidFill>
              </a:rPr>
              <a:t>I was far too old and too big for such childish things, </a:t>
            </a:r>
            <a:r>
              <a:rPr lang="en-US" sz="3600" dirty="0"/>
              <a:t>and the sooner I learned to hold in, the better off </a:t>
            </a:r>
            <a:r>
              <a:rPr lang="en-US" sz="3600" dirty="0" smtClean="0"/>
              <a:t>everybody </a:t>
            </a:r>
            <a:r>
              <a:rPr lang="en-US" sz="3600" dirty="0"/>
              <a:t>would be</a:t>
            </a:r>
            <a:r>
              <a:rPr lang="en-US" sz="3600" dirty="0" smtClean="0"/>
              <a:t>.</a:t>
            </a:r>
          </a:p>
          <a:p>
            <a:pPr marL="0" indent="0" algn="ctr">
              <a:buNone/>
            </a:pPr>
            <a:r>
              <a:rPr lang="en-US" sz="3600" dirty="0" smtClean="0"/>
              <a:t>(Page 74</a:t>
            </a:r>
            <a:r>
              <a:rPr lang="en-US" sz="3600" dirty="0" smtClean="0"/>
              <a:t>)</a:t>
            </a:r>
          </a:p>
          <a:p>
            <a:pPr marL="0" indent="0" algn="ctr">
              <a:buNone/>
            </a:pPr>
            <a:r>
              <a:rPr lang="en-US" sz="3600" dirty="0" smtClean="0"/>
              <a:t>Scout’s Perspective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694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Quote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562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/>
              <a:t>"Hush your mouth! Don't matter who they are, anybody sets foot in this house's </a:t>
            </a:r>
            <a:r>
              <a:rPr lang="en-US" dirty="0" err="1" smtClean="0"/>
              <a:t>yo</a:t>
            </a:r>
            <a:r>
              <a:rPr lang="en-US" dirty="0" smtClean="0"/>
              <a:t>' </a:t>
            </a:r>
            <a:r>
              <a:rPr lang="en-US" dirty="0" err="1" smtClean="0"/>
              <a:t>comp'ny</a:t>
            </a:r>
            <a:r>
              <a:rPr lang="en-US" dirty="0" smtClean="0"/>
              <a:t>, and don't you let me catch you </a:t>
            </a:r>
            <a:r>
              <a:rPr lang="en-US" dirty="0" err="1" smtClean="0"/>
              <a:t>remarkin</a:t>
            </a:r>
            <a:r>
              <a:rPr lang="en-US" dirty="0" smtClean="0"/>
              <a:t>' on their ways like you was so high and mighty! </a:t>
            </a:r>
            <a:r>
              <a:rPr lang="en-US" dirty="0" err="1" smtClean="0">
                <a:solidFill>
                  <a:srgbClr val="FF0000"/>
                </a:solidFill>
              </a:rPr>
              <a:t>Yo</a:t>
            </a:r>
            <a:r>
              <a:rPr lang="en-US" dirty="0" smtClean="0">
                <a:solidFill>
                  <a:srgbClr val="FF0000"/>
                </a:solidFill>
              </a:rPr>
              <a:t>' folks might be </a:t>
            </a:r>
            <a:r>
              <a:rPr lang="en-US" dirty="0" err="1" smtClean="0">
                <a:solidFill>
                  <a:srgbClr val="FF0000"/>
                </a:solidFill>
              </a:rPr>
              <a:t>better'n</a:t>
            </a:r>
            <a:r>
              <a:rPr lang="en-US" dirty="0" smtClean="0">
                <a:solidFill>
                  <a:srgbClr val="FF0000"/>
                </a:solidFill>
              </a:rPr>
              <a:t> the </a:t>
            </a:r>
            <a:r>
              <a:rPr lang="en-US" dirty="0" err="1" smtClean="0">
                <a:solidFill>
                  <a:srgbClr val="FF0000"/>
                </a:solidFill>
              </a:rPr>
              <a:t>Cunninghams</a:t>
            </a:r>
            <a:r>
              <a:rPr lang="en-US" dirty="0" smtClean="0">
                <a:solidFill>
                  <a:srgbClr val="FF0000"/>
                </a:solidFill>
              </a:rPr>
              <a:t> but it don't count for </a:t>
            </a:r>
            <a:r>
              <a:rPr lang="en-US" dirty="0" err="1" smtClean="0">
                <a:solidFill>
                  <a:srgbClr val="FF0000"/>
                </a:solidFill>
              </a:rPr>
              <a:t>nothin</a:t>
            </a:r>
            <a:r>
              <a:rPr lang="en-US" dirty="0" smtClean="0">
                <a:solidFill>
                  <a:srgbClr val="FF0000"/>
                </a:solidFill>
              </a:rPr>
              <a:t>' the way you're </a:t>
            </a:r>
            <a:r>
              <a:rPr lang="en-US" dirty="0" err="1" smtClean="0">
                <a:solidFill>
                  <a:srgbClr val="FF0000"/>
                </a:solidFill>
              </a:rPr>
              <a:t>disgracin</a:t>
            </a:r>
            <a:r>
              <a:rPr lang="en-US" dirty="0" smtClean="0">
                <a:solidFill>
                  <a:srgbClr val="FF0000"/>
                </a:solidFill>
              </a:rPr>
              <a:t>' '</a:t>
            </a:r>
            <a:r>
              <a:rPr lang="en-US" dirty="0" err="1" smtClean="0">
                <a:solidFill>
                  <a:srgbClr val="FF0000"/>
                </a:solidFill>
              </a:rPr>
              <a:t>em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if you can't act fit to eat at the table you can just set here and eat in the kitchen!" </a:t>
            </a:r>
          </a:p>
          <a:p>
            <a:pPr marL="0" indent="0" algn="ctr">
              <a:buNone/>
            </a:pPr>
            <a:r>
              <a:rPr lang="en-US" dirty="0" smtClean="0"/>
              <a:t>(Pages 24-25</a:t>
            </a:r>
            <a:r>
              <a:rPr lang="en-US" dirty="0" smtClean="0"/>
              <a:t>) – Calpurnia to Scout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2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960</Words>
  <Application>Microsoft Office PowerPoint</Application>
  <PresentationFormat>On-screen Show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Quick Reminder…</vt:lpstr>
      <vt:lpstr>How Do We Track Theme?</vt:lpstr>
      <vt:lpstr>Themes Puzzle</vt:lpstr>
      <vt:lpstr>Quote 1</vt:lpstr>
      <vt:lpstr>Quote 2</vt:lpstr>
      <vt:lpstr>Quote 3</vt:lpstr>
      <vt:lpstr>Quote 4</vt:lpstr>
      <vt:lpstr>Quote 5</vt:lpstr>
      <vt:lpstr>Quote 6</vt:lpstr>
      <vt:lpstr>Quote 7</vt:lpstr>
      <vt:lpstr>Quote 8</vt:lpstr>
      <vt:lpstr>Quote 9</vt:lpstr>
      <vt:lpstr>Quote 10</vt:lpstr>
      <vt:lpstr>Quote 11</vt:lpstr>
      <vt:lpstr>Quote 12</vt:lpstr>
      <vt:lpstr>Quote 13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Themes Puzzle</dc:title>
  <dc:creator>.</dc:creator>
  <cp:lastModifiedBy>.</cp:lastModifiedBy>
  <cp:revision>16</cp:revision>
  <dcterms:created xsi:type="dcterms:W3CDTF">2012-10-31T14:36:10Z</dcterms:created>
  <dcterms:modified xsi:type="dcterms:W3CDTF">2012-11-01T17:22:22Z</dcterms:modified>
</cp:coreProperties>
</file>